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58" r:id="rId3"/>
    <p:sldId id="257" r:id="rId4"/>
    <p:sldId id="265" r:id="rId5"/>
    <p:sldId id="266" r:id="rId6"/>
    <p:sldId id="259" r:id="rId7"/>
    <p:sldId id="260" r:id="rId8"/>
    <p:sldId id="270" r:id="rId9"/>
    <p:sldId id="271" r:id="rId10"/>
    <p:sldId id="272" r:id="rId11"/>
    <p:sldId id="274" r:id="rId12"/>
    <p:sldId id="264" r:id="rId13"/>
    <p:sldId id="275" r:id="rId14"/>
    <p:sldId id="276" r:id="rId15"/>
    <p:sldId id="269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0D6E55-3218-FF46-A04D-8EA43505A86E}" v="47" dt="2022-09-23T19:37:30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4"/>
    <p:restoredTop sz="95781"/>
  </p:normalViewPr>
  <p:slideViewPr>
    <p:cSldViewPr snapToGrid="0">
      <p:cViewPr varScale="1">
        <p:scale>
          <a:sx n="121" d="100"/>
          <a:sy n="121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A135-716C-0EAB-E92A-CC1D1B79E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2E64B-5051-8B9E-7F4F-AE63EA28F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56238-75B8-6883-81F6-1D7E5FDE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D6562-CDAB-2F31-55C9-63AA0610E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F250B-EC9E-4CAA-8B1D-F233C666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D5F4-B042-9E71-472E-82896367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A382F-0AC5-D668-B564-A5FB172A3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CF4B4-42BD-C9D6-CFB8-58C282162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F3D4B-BA87-57BD-71AE-58DEA370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F0973-3EE7-E969-00BE-849F6961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D05D84-3E35-BC05-56E5-88F2F9362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BBC83B-2FCD-A48E-D416-A096FC9E4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86911-6E01-C885-9EC8-14CF2DD7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40C32-6CE2-BBAD-6145-C8C6E244C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6777-ECC7-5E7E-9BC9-E1D25E2D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D969-3294-B347-7772-167FF229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14C6E-8D84-FC7E-92B9-B40007D37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A52C0-4FAC-DA0A-A3A1-5C2E3EEAA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3A7B5-7335-096E-CBF4-9EE40EC8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4DD40-F0EA-ECED-2E4B-4C9F9F4F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2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4D16-6A65-3522-73A7-94400FCE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0F616-C18B-050A-96DC-3349AC0AC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411DB-5799-BAC7-335A-A6548819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2F3A6-13C0-D097-5581-99C79392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0EA46-2630-DD5D-7FB5-F5290B65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6A75-CA36-48F5-7E31-40E04BD1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D32FF-7858-7201-55C4-DBAEF28B0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0007A-52F8-E99C-2373-E614D68F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E726A-FA1A-EFFC-AA68-9F588DDEF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D67F3-819C-3AD3-89A8-A1BCA48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03BD4-F2D5-B354-EB41-FD813385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3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28E5-8877-96B9-DEDB-252466A8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F2136-9B38-E79B-C31C-CD78B653D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0833E-B686-00F2-EBEE-B0511C5F4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1518C-8BB3-B89E-6C1A-5765B40E2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BDEBE3-4B04-C35F-DAB0-EB3EFAD98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DB691A-50AA-F2EA-E077-65AE4761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6F60D3-714C-1541-5289-C5156865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C48A5-F14F-EFCA-C72B-F2A44306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8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DCEB-06B8-A5E9-4F07-FA9FCC78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69260-0868-A280-02B2-4A6F6A89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6074B-114C-A148-85B2-167AAE93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D3AF9-B2C3-999B-7ACC-358F2841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2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A0199-C295-3457-95B0-CEFC95BE3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3434F-5856-6010-9CE7-B3CE5F5C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0E92A-BB91-B10F-C22F-5C2033D6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4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E1AB-84CA-721E-9140-FF10E709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97C9-A0C6-03F8-541B-F703F881D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B56D5-B3F3-B66B-E7D8-1E755EE99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9C1FC-FAEF-E5CE-7AAF-F7A389676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FD234-A6F2-44AF-9E19-3D17D000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3EEF4-BD86-466A-5D01-E700E772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BC04-AE6A-D857-B215-465F6233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90A5C-FE60-4DA2-E94B-71111FB91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C07C1-C141-10B7-97A9-32E968735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E6BFC-0749-6C60-C1FE-12BDC8166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7E00-0C3D-F72D-1B8D-5AA9E817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379F7-36EB-AB54-A215-5F2D8C4B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1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75C1E9-C48A-427E-6AC5-0A785EF8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0B53A-E8D3-835D-8426-29193A2B5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A63CD-0B47-5FBF-A9E6-99D36B928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77CE2-170F-5148-A6C1-AC17E7C7404D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D4C1-709A-2E99-4B97-F6E21927E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6B40F-555B-C8EA-109F-3FED96005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BED2B-5FAE-5643-BD52-1152BBEFC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3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api/astropy.time.Time.html#astropy.time.Time" TargetMode="External"/><Relationship Id="rId2" Type="http://schemas.openxmlformats.org/officeDocument/2006/relationships/hyperlink" Target="https://docs.astropy.org/en/stable/api/astropy.table.QTable.html#astropy.table.QTab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stropy.org/en/stable/api/astropy.stats.interval_overlap_length.html#astropy.stats.interval_overlap_length" TargetMode="External"/><Relationship Id="rId13" Type="http://schemas.openxmlformats.org/officeDocument/2006/relationships/hyperlink" Target="https://docs.astropy.org/en/stable/api/astropy.stats.jackknife_resampling.html#astropy.stats.jackknife_resampling" TargetMode="External"/><Relationship Id="rId18" Type="http://schemas.openxmlformats.org/officeDocument/2006/relationships/hyperlink" Target="https://docs.astropy.org/en/stable/api/astropy.stats.histogram.html#astropy.stats.histogram" TargetMode="External"/><Relationship Id="rId3" Type="http://schemas.openxmlformats.org/officeDocument/2006/relationships/hyperlink" Target="https://docs.astropy.org/en/stable/api/astropy.stats.poisson_conf_interval.html#astropy.stats.poisson_conf_interval" TargetMode="External"/><Relationship Id="rId21" Type="http://schemas.openxmlformats.org/officeDocument/2006/relationships/hyperlink" Target="https://docs.astropy.org/en/stable/api/astropy.stats.akaike_info_criterion.html#astropy.stats.akaike_info_criterion" TargetMode="External"/><Relationship Id="rId7" Type="http://schemas.openxmlformats.org/officeDocument/2006/relationships/hyperlink" Target="https://docs.astropy.org/en/stable/api/astropy.stats.cdf_from_intervals.html#astropy.stats.cdf_from_intervals" TargetMode="External"/><Relationship Id="rId12" Type="http://schemas.openxmlformats.org/officeDocument/2006/relationships/hyperlink" Target="https://docs.astropy.org/en/stable/api/astropy.stats.sigma_clipped_stats.html#astropy.stats.sigma_clipped_stats" TargetMode="External"/><Relationship Id="rId17" Type="http://schemas.openxmlformats.org/officeDocument/2006/relationships/hyperlink" Target="https://docs.astropy.org/en/stable/api/astropy.stats.bayesian_blocks.html#astropy.stats.bayesian_blocks" TargetMode="External"/><Relationship Id="rId2" Type="http://schemas.openxmlformats.org/officeDocument/2006/relationships/hyperlink" Target="https://docs.astropy.org/en/stable/api/astropy.stats.binom_conf_interval.html#astropy.stats.binom_conf_interval" TargetMode="External"/><Relationship Id="rId16" Type="http://schemas.openxmlformats.org/officeDocument/2006/relationships/hyperlink" Target="https://docs.astropy.org/en/stable/api/astropy.stats.vonmisesmle.html#astropy.stats.vonmisesmle" TargetMode="External"/><Relationship Id="rId20" Type="http://schemas.openxmlformats.org/officeDocument/2006/relationships/hyperlink" Target="https://docs.astropy.org/en/stable/api/astropy.stats.bayesian_info_criterion.html#astropy.stats.bayesian_info_criter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stropy.org/en/stable/api/astropy.stats.bootstrap.html#astropy.stats.bootstrap" TargetMode="External"/><Relationship Id="rId11" Type="http://schemas.openxmlformats.org/officeDocument/2006/relationships/hyperlink" Target="https://docs.astropy.org/en/stable/api/astropy.stats.sigma_clip.html#astropy.stats.sigma_clip" TargetMode="External"/><Relationship Id="rId5" Type="http://schemas.openxmlformats.org/officeDocument/2006/relationships/hyperlink" Target="https://docs.astropy.org/en/stable/api/astropy.stats.signal_to_noise_oir_ccd.html#astropy.stats.signal_to_noise_oir_ccd" TargetMode="External"/><Relationship Id="rId15" Type="http://schemas.openxmlformats.org/officeDocument/2006/relationships/hyperlink" Target="https://docs.astropy.org/en/stable/api/astropy.stats.rayleightest.html#astropy.stats.rayleightest" TargetMode="External"/><Relationship Id="rId10" Type="http://schemas.openxmlformats.org/officeDocument/2006/relationships/hyperlink" Target="https://docs.astropy.org/en/stable/api/astropy.stats.fold_intervals.html#astropy.stats.fold_intervals" TargetMode="External"/><Relationship Id="rId19" Type="http://schemas.openxmlformats.org/officeDocument/2006/relationships/hyperlink" Target="https://docs.astropy.org/en/stable/api/astropy.stats.calculate_bin_edges.html#astropy.stats.calculate_bin_edges" TargetMode="External"/><Relationship Id="rId4" Type="http://schemas.openxmlformats.org/officeDocument/2006/relationships/hyperlink" Target="https://docs.astropy.org/en/stable/api/astropy.stats.median_absolute_deviation.html#astropy.stats.median_absolute_deviation" TargetMode="External"/><Relationship Id="rId9" Type="http://schemas.openxmlformats.org/officeDocument/2006/relationships/hyperlink" Target="https://docs.astropy.org/en/stable/api/astropy.stats.histogram_intervals.html#astropy.stats.histogram_intervals" TargetMode="External"/><Relationship Id="rId14" Type="http://schemas.openxmlformats.org/officeDocument/2006/relationships/hyperlink" Target="https://docs.astropy.org/en/stable/api/astropy.stats.jackknife_stats.html#astropy.stats.jackknife_stat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cipy.org/doc/scipy/tutorial/spatial.html" TargetMode="External"/><Relationship Id="rId3" Type="http://schemas.openxmlformats.org/officeDocument/2006/relationships/hyperlink" Target="https://docs.scipy.org/doc/scipy/tutorial/optimize.html" TargetMode="External"/><Relationship Id="rId7" Type="http://schemas.openxmlformats.org/officeDocument/2006/relationships/hyperlink" Target="https://docs.scipy.org/doc/scipy/tutorial/linalg.html" TargetMode="External"/><Relationship Id="rId2" Type="http://schemas.openxmlformats.org/officeDocument/2006/relationships/hyperlink" Target="https://docs.scipy.org/doc/scipy/tutorial/integrat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cipy.org/doc/scipy/tutorial/signal.html" TargetMode="External"/><Relationship Id="rId5" Type="http://schemas.openxmlformats.org/officeDocument/2006/relationships/hyperlink" Target="https://docs.scipy.org/doc/scipy/tutorial/fft.html" TargetMode="External"/><Relationship Id="rId10" Type="http://schemas.openxmlformats.org/officeDocument/2006/relationships/hyperlink" Target="https://docs.scipy.org/doc/scipy/tutorial/ndimage.html" TargetMode="External"/><Relationship Id="rId4" Type="http://schemas.openxmlformats.org/officeDocument/2006/relationships/hyperlink" Target="https://docs.scipy.org/doc/scipy/tutorial/interpolate.html" TargetMode="External"/><Relationship Id="rId9" Type="http://schemas.openxmlformats.org/officeDocument/2006/relationships/hyperlink" Target="https://docs.scipy.org/doc/scipy/tutorial/stats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stropy.org/en/stable/io/fits/index.html" TargetMode="External"/><Relationship Id="rId3" Type="http://schemas.openxmlformats.org/officeDocument/2006/relationships/hyperlink" Target="https://docs.astropy.org/en/stable/constants/index.html" TargetMode="External"/><Relationship Id="rId7" Type="http://schemas.openxmlformats.org/officeDocument/2006/relationships/hyperlink" Target="https://docs.astropy.org/en/stable/wcs/index.html" TargetMode="External"/><Relationship Id="rId2" Type="http://schemas.openxmlformats.org/officeDocument/2006/relationships/hyperlink" Target="https://docs.astropy.org/en/stable/units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stropy.org/en/stable/coordinates/index.html" TargetMode="External"/><Relationship Id="rId5" Type="http://schemas.openxmlformats.org/officeDocument/2006/relationships/hyperlink" Target="https://docs.astropy.org/en/stable/timeseries/index.html" TargetMode="External"/><Relationship Id="rId10" Type="http://schemas.openxmlformats.org/officeDocument/2006/relationships/hyperlink" Target="https://docs.astropy.org/en/stable/stats/index.html" TargetMode="External"/><Relationship Id="rId4" Type="http://schemas.openxmlformats.org/officeDocument/2006/relationships/hyperlink" Target="https://docs.astropy.org/en/stable/table/index.html" TargetMode="External"/><Relationship Id="rId9" Type="http://schemas.openxmlformats.org/officeDocument/2006/relationships/hyperlink" Target="https://docs.astropy.org/en/stable/cosmology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stropy.org/en/stable/units/quantity.html#quantity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astropy.org/en/stable/api/astropy.coordinates.SkyCoord.html#astropy.coordinates.SkyCoo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C6400-EFAA-46A0-E840-06E727034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Cases of Anaconda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64FD7-EB89-B6EF-ABDF-D8A836B22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SURP 2023 Python Bootcamp</a:t>
            </a:r>
          </a:p>
          <a:p>
            <a:r>
              <a:rPr lang="en-US" dirty="0"/>
              <a:t>Ohio State Astronomy</a:t>
            </a:r>
          </a:p>
          <a:p>
            <a:r>
              <a:rPr lang="en-US" dirty="0"/>
              <a:t>Slides by: Joy Bhattacharyya</a:t>
            </a:r>
          </a:p>
        </p:txBody>
      </p:sp>
    </p:spTree>
    <p:extLst>
      <p:ext uri="{BB962C8B-B14F-4D97-AF65-F5344CB8AC3E}">
        <p14:creationId xmlns:p14="http://schemas.microsoft.com/office/powerpoint/2010/main" val="3336907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F71B-0018-CDD9-56BA-8553DAEC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astropy.wcs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C5BC-FA4C-0F89-130C-D5842DF71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556"/>
            <a:ext cx="10134600" cy="1800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Convert between astronomical and pixel 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9437B-A636-2BF1-0511-1713C1335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45" y="2722977"/>
            <a:ext cx="8725909" cy="27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0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35C4-2D5D-6B00-CB2C-F509D0AA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39" y="24278"/>
            <a:ext cx="10863408" cy="1325563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astropy.table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3C46-EFE3-A144-E030-48DF1262C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38" y="1497724"/>
            <a:ext cx="4025461" cy="533599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Helvetica Neue" panose="02000503000000020004" pitchFamily="2" charset="0"/>
              </a:rPr>
              <a:t>store and manipulate heterogeneous tables of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Helvetica Neue" panose="02000503000000020004" pitchFamily="2" charset="0"/>
              </a:rPr>
              <a:t>specify a description, units, and output formatting for columns.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Helvetica Neue" panose="02000503000000020004" pitchFamily="2" charset="0"/>
              </a:rPr>
              <a:t>perform </a:t>
            </a:r>
            <a:r>
              <a:rPr lang="en-US" b="0" i="0" u="none" strike="noStrike" dirty="0">
                <a:effectLst/>
                <a:latin typeface="Helvetica Neue" panose="02000503000000020004" pitchFamily="2" charset="0"/>
              </a:rPr>
              <a:t>Table Operations</a:t>
            </a:r>
            <a:r>
              <a:rPr lang="en-US" b="0" i="0" dirty="0">
                <a:effectLst/>
                <a:latin typeface="Helvetica Neue" panose="02000503000000020004" pitchFamily="2" charset="0"/>
              </a:rPr>
              <a:t> </a:t>
            </a:r>
            <a:r>
              <a:rPr lang="en-US" b="0" i="0" dirty="0">
                <a:solidFill>
                  <a:srgbClr val="404040"/>
                </a:solidFill>
                <a:effectLst/>
                <a:latin typeface="Helvetica Neue" panose="02000503000000020004" pitchFamily="2" charset="0"/>
              </a:rPr>
              <a:t>like database joins, concatenation, and binning.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3FD5C-3029-5AF0-9DFF-94C60B14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892494"/>
            <a:ext cx="7772400" cy="2751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67834-1277-02AD-CDB6-4B80D9B9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643588"/>
            <a:ext cx="7772400" cy="2119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035D2E-7254-D408-0FA4-659C48BEF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917164"/>
            <a:ext cx="7772400" cy="19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CA90-375B-2AB6-C12D-7244E54C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36211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astropy.io.fits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E30F-3349-B81B-4B45-BBF3CC5A6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1670513"/>
            <a:ext cx="3930734" cy="477778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Helvetica Neue" panose="02000503000000020004" pitchFamily="2" charset="0"/>
              </a:rPr>
              <a:t>provides access to FITS files</a:t>
            </a:r>
          </a:p>
          <a:p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</a:rPr>
              <a:t>inspect and modify header</a:t>
            </a:r>
          </a:p>
          <a:p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</a:rPr>
              <a:t>read image and spectrum files as </a:t>
            </a:r>
            <a:r>
              <a:rPr lang="en-US" dirty="0" err="1">
                <a:solidFill>
                  <a:srgbClr val="404040"/>
                </a:solidFill>
                <a:latin typeface="Helvetica Neue" panose="02000503000000020004" pitchFamily="2" charset="0"/>
              </a:rPr>
              <a:t>numpy</a:t>
            </a:r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</a:rPr>
              <a:t> arrays</a:t>
            </a:r>
          </a:p>
          <a:p>
            <a:r>
              <a:rPr lang="en-US" dirty="0">
                <a:solidFill>
                  <a:srgbClr val="404040"/>
                </a:solidFill>
                <a:latin typeface="Helvetica Neue" panose="02000503000000020004" pitchFamily="2" charset="0"/>
              </a:rPr>
              <a:t>read and edit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17309-5859-1E8B-EF34-6B4B3B8B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828649"/>
            <a:ext cx="7772400" cy="1066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4518A-7F7C-1211-1D54-60E400AC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020585"/>
            <a:ext cx="7772400" cy="1899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7F240-BF37-5EF2-8094-D220E9DF7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974162"/>
            <a:ext cx="7772400" cy="1459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1CD61A-253F-F957-A730-D39E50200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5487272"/>
            <a:ext cx="7772400" cy="432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BAD09-42D6-5528-AFD9-D19AAAAA1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5910429"/>
            <a:ext cx="7772400" cy="10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8523-A1A2-9EEA-6397-E32939FBA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41093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astropy.timeseries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7345-E6B1-7406-BE60-864BBE13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7" y="1825625"/>
            <a:ext cx="3871356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 tooltip="astropy.table.QTab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QTable</a:t>
            </a:r>
            <a:r>
              <a:rPr lang="en-US" dirty="0"/>
              <a:t> subclasses that have special columns to represent times using the </a:t>
            </a:r>
            <a:r>
              <a:rPr lang="en-US" dirty="0">
                <a:hlinkClick r:id="rId3" tooltip="astropy.time.Ti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</a:t>
            </a:r>
            <a:r>
              <a:rPr lang="en-US" dirty="0"/>
              <a:t> class. </a:t>
            </a:r>
          </a:p>
          <a:p>
            <a:r>
              <a:rPr lang="en-US" dirty="0"/>
              <a:t>provide time series-specific functionality above and beyond </a:t>
            </a:r>
            <a:r>
              <a:rPr lang="en-US" dirty="0">
                <a:hlinkClick r:id="rId2" tooltip="astropy.table.QTab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Qtable</a:t>
            </a:r>
            <a:r>
              <a:rPr lang="en-US" dirty="0"/>
              <a:t>- binning, folding and periodogram.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43409-3531-2A79-DB47-F4C4418AC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501" y="1210994"/>
            <a:ext cx="7572499" cy="614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FA57E0-35B4-B1B9-2C1F-3154738FB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750" y="1803261"/>
            <a:ext cx="6096000" cy="50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5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4D1D-927C-B8A5-8827-48F49EA6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545AF-322E-0C32-5A06-20A5C78D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25535-287A-9CC1-A3CC-24BB0D5B0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918" y="199905"/>
            <a:ext cx="7979229" cy="66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067A-49F4-3BF0-EE7E-DEC9302C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astropy.cosmology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A23F5-2E74-B79E-B621-AC7910A47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available cosmologies-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A590C-1A82-A5C0-E581-42E1B0AC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33" y="2630539"/>
            <a:ext cx="9749933" cy="392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1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58F1C4-3AD5-E9C5-9413-2BC6CE5C9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299" y="4247884"/>
            <a:ext cx="8200701" cy="663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C4FB20-7F50-E4D8-AD4F-8098025CC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303" y="409075"/>
            <a:ext cx="8008940" cy="872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32EF7-1009-CC90-F960-E662DFC9D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300" y="1597402"/>
            <a:ext cx="8200698" cy="574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E0484-BB8F-5FBE-27FD-D625B06B1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299" y="2447508"/>
            <a:ext cx="8200699" cy="1338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68B4B3-1D45-D58B-6861-4EC3FCCD4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1298" y="5172349"/>
            <a:ext cx="8200701" cy="11150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5BD16C-960A-743F-6CAC-877475328F15}"/>
              </a:ext>
            </a:extLst>
          </p:cNvPr>
          <p:cNvSpPr txBox="1"/>
          <p:nvPr/>
        </p:nvSpPr>
        <p:spPr>
          <a:xfrm>
            <a:off x="380010" y="546265"/>
            <a:ext cx="325383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User defined FLRW-like cosmology can be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distances, ages, and lookback times corresponding to a measured redshift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Finding the redshift at a given value of a cosmological 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873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5F58-DB30-892C-FC27-7959C332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astropy.stats</a:t>
            </a:r>
            <a:endParaRPr lang="en-US" b="1" dirty="0"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9F003B-2967-8FCA-E117-D51634210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483706"/>
              </p:ext>
            </p:extLst>
          </p:nvPr>
        </p:nvGraphicFramePr>
        <p:xfrm>
          <a:off x="0" y="1252377"/>
          <a:ext cx="12192000" cy="5699240"/>
        </p:xfrm>
        <a:graphic>
          <a:graphicData uri="http://schemas.openxmlformats.org/drawingml/2006/table">
            <a:tbl>
              <a:tblPr/>
              <a:tblGrid>
                <a:gridCol w="4387127">
                  <a:extLst>
                    <a:ext uri="{9D8B030D-6E8A-4147-A177-3AD203B41FA5}">
                      <a16:colId xmlns:a16="http://schemas.microsoft.com/office/drawing/2014/main" val="2969819815"/>
                    </a:ext>
                  </a:extLst>
                </a:gridCol>
                <a:gridCol w="7804873">
                  <a:extLst>
                    <a:ext uri="{9D8B030D-6E8A-4147-A177-3AD203B41FA5}">
                      <a16:colId xmlns:a16="http://schemas.microsoft.com/office/drawing/2014/main" val="1634411122"/>
                    </a:ext>
                  </a:extLst>
                </a:gridCol>
              </a:tblGrid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2" tooltip="astropy.stats.binom_conf_interva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binom_conf_interval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Binomial proportion confidence interval given k successes, n trials.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179941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3" tooltip="astropy.stats.poisson_conf_interva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poisson_conf_interval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Poisson parameter confidence interval given observed counts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265722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4" tooltip="astropy.stats.median_absolute_devia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median_absolute_deviation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Calculate the median absolute deviation (MAD).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559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5" tooltip="astropy.stats.signal_to_noise_oir_ccd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signal_to_noise_oir_ccd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Computes the signal to noise ratio for source being observed in the optical/IR using a CCD.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927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6" tooltip="astropy.stats.bootstra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bootstrap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Performs bootstrap resampling on numpy arrays.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55379"/>
                  </a:ext>
                </a:extLst>
              </a:tr>
              <a:tr h="90823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7" tooltip="astropy.stats.cdf_from_intervals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cdf_from_intervals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Construct a callable piecewise-linear CDF from a pair of arrays.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872585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8" tooltip="astropy.stats.interval_overlap_length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interval_overlap_length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Compute the length of overlap of two intervals.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726169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9" tooltip="astropy.stats.histogram_intervals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histogram_intervals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Histogram of a piecewise-constant weight function.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260705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10" tooltip="astropy.stats.fold_intervals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fold_intervals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Fold the weighted intervals to the interval (0,1).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071845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11" tooltip="astropy.stats.sigma_cli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sigma_clip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Perform sigma-clipping on the provided data.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265108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12" tooltip="astropy.stats.sigma_clipped_stats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sigma_clipped_stats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Calculate sigma-clipped statistics on the provided data.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18606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13" tooltip="astropy.stats.jackknife_resampling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jackknife_resampling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Performs jackknife resampling on </a:t>
                      </a:r>
                      <a:r>
                        <a:rPr lang="en-US" sz="1600" b="0" dirty="0" err="1">
                          <a:effectLst/>
                        </a:rPr>
                        <a:t>numpy</a:t>
                      </a:r>
                      <a:r>
                        <a:rPr lang="en-US" sz="1600" b="0" dirty="0">
                          <a:effectLst/>
                        </a:rPr>
                        <a:t> arrays.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470301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14" tooltip="astropy.stats.jackknife_stats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jackknife_stats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Performs jackknife estimation on the basis of jackknife resamples.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502018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15" tooltip="astropy.stats.rayleightes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rayleightest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Performs the Rayleigh test of uniformity.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446685"/>
                  </a:ext>
                </a:extLst>
              </a:tr>
              <a:tr h="24783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16" tooltip="astropy.stats.vonmisesml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vonmisesmle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Computes the Maximum Likelihood Estimator (MLE) for the parameters of the von Mises distribution.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900870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17" tooltip="astropy.stats.bayesian_blocks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bayesian_blocks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Compute optimal segmentation of data with </a:t>
                      </a:r>
                      <a:r>
                        <a:rPr lang="en-US" sz="1600" b="0" dirty="0" err="1">
                          <a:effectLst/>
                        </a:rPr>
                        <a:t>Scargle’s</a:t>
                      </a:r>
                      <a:r>
                        <a:rPr lang="en-US" sz="1600" b="0" dirty="0">
                          <a:effectLst/>
                        </a:rPr>
                        <a:t> Bayesian Blocks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333628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18" tooltip="astropy.stats.histogram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histogram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Enhanced histogram function, providing adaptive binnings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61173"/>
                  </a:ext>
                </a:extLst>
              </a:tr>
              <a:tr h="19719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19" tooltip="astropy.stats.calculate_bin_edges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calculate_bin_edges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Calculate histogram bin edges like </a:t>
                      </a:r>
                      <a:r>
                        <a:rPr lang="en-US" sz="1600" b="0" dirty="0" err="1">
                          <a:effectLst/>
                        </a:rPr>
                        <a:t>numpy.histogram_bin_edges</a:t>
                      </a:r>
                      <a:r>
                        <a:rPr lang="en-US" sz="1600" b="0" dirty="0">
                          <a:effectLst/>
                        </a:rPr>
                        <a:t>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87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20" tooltip="astropy.stats.bayesian_info_criter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bayesian_info_criterion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Computes the Bayesian Information Criterion (BIC) given the log of the likelihood function evaluated at the estimated parameters, the number of parameters, and the number of samples.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020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hlinkClick r:id="rId21" tooltip="astropy.stats.akaike_info_criter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akaike_info_criterion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Computes the Akaike Information Criterion (AIC).</a:t>
                      </a:r>
                    </a:p>
                  </a:txBody>
                  <a:tcPr marL="11364" marR="18183" marT="2273" marB="22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496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82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7808-C9E3-4ABE-5204-C0D01884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+mn-lt"/>
              </a:rPr>
              <a:t>scipy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6BDE7-A5C9-2633-7522-238159CA8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hlinkClick r:id="rId2" tooltip="https://docs.scipy.org/doc/scipy/tutorial/integrate.html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3" tooltip="https://docs.scipy.org/doc/scipy/tutorial/optimiz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Optimization (scipy.optimize)</a:t>
            </a:r>
            <a:endParaRPr lang="en-US" dirty="0"/>
          </a:p>
          <a:p>
            <a:r>
              <a:rPr lang="en-US" dirty="0">
                <a:hlinkClick r:id="rId2" tooltip="https://docs.scipy.org/doc/scipy/tutorial/integrat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Integration (scipy.integrate)</a:t>
            </a:r>
            <a:endParaRPr lang="en-US" dirty="0"/>
          </a:p>
          <a:p>
            <a:r>
              <a:rPr lang="en-US" dirty="0">
                <a:hlinkClick r:id="rId4" tooltip="https://docs.scipy.org/doc/scipy/tutorial/interpolat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Interpolation (scipy.interpolate)</a:t>
            </a:r>
            <a:endParaRPr lang="en-US" dirty="0"/>
          </a:p>
          <a:p>
            <a:r>
              <a:rPr lang="en-US" dirty="0">
                <a:hlinkClick r:id="rId5" tooltip="https://docs.scipy.org/doc/scipy/tutorial/ff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Fourier Transforms (scipy.fft)</a:t>
            </a:r>
            <a:endParaRPr lang="en-US" dirty="0"/>
          </a:p>
          <a:p>
            <a:r>
              <a:rPr lang="en-US" dirty="0">
                <a:hlinkClick r:id="rId6" tooltip="https://docs.scipy.org/doc/scipy/tutorial/signa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Signal Processing (scipy.signal)</a:t>
            </a:r>
            <a:endParaRPr lang="en-US" dirty="0"/>
          </a:p>
          <a:p>
            <a:r>
              <a:rPr lang="en-US" dirty="0">
                <a:hlinkClick r:id="rId7" tooltip="https://docs.scipy.org/doc/scipy/tutorial/linalg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Algebra (scipy.linalg)</a:t>
            </a:r>
            <a:endParaRPr lang="en-US" dirty="0"/>
          </a:p>
          <a:p>
            <a:r>
              <a:rPr lang="en-US" dirty="0">
                <a:hlinkClick r:id="rId8" tooltip="https://docs.scipy.org/doc/scipy/tutorial/spatia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 data structures and algorithms (scipy.spatial)</a:t>
            </a:r>
            <a:endParaRPr lang="en-US" dirty="0"/>
          </a:p>
          <a:p>
            <a:r>
              <a:rPr lang="en-US" dirty="0">
                <a:hlinkClick r:id="rId9" tooltip="https://docs.scipy.org/doc/scipy/tutorial/stat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Statistics (scipy.stats)</a:t>
            </a:r>
            <a:endParaRPr lang="en-US" dirty="0"/>
          </a:p>
          <a:p>
            <a:r>
              <a:rPr lang="en-US" dirty="0">
                <a:hlinkClick r:id="rId10" tooltip="https://docs.scipy.org/doc/scipy/tutorial/ndimag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Multidimensional image processing (scipy.ndimage)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3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69699-DAF0-523E-A114-112059E5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+mn-lt"/>
              </a:rPr>
              <a:t>astropy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4BDD0-7B1C-8A8C-F234-044620B2B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2" tooltip="https://docs.astropy.org/en/stable/units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Units and Quantities (astropy.units)</a:t>
            </a:r>
            <a:endParaRPr lang="en-US" dirty="0">
              <a:hlinkClick r:id="rId3" tooltip="https://docs.astropy.org/en/stable/constants/index.html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3" tooltip="https://docs.astropy.org/en/stable/constants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Constants (astropy.constants)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4" tooltip="https://docs.astropy.org/en/stable/table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Tables (astropy.table)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5" tooltip="https://docs.astropy.org/en/stable/timeseries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 Series (astropy.timeseries)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6" tooltip="https://docs.astropy.org/en/stable/coordinates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Astronomical Coordinate Systems (astropy.coordinates)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7" tooltip="https://docs.astropy.org/en/stable/wcs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Coordinate System (astropy.wcs)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8" tooltip="https://docs.astropy.org/en/stable/io/fits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FITS File Handling (astropy.io.fits)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9" tooltip="https://docs.astropy.org/en/stable/cosmology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Cosmological Calculations (astropy.cosmology)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10" tooltip="https://docs.astropy.org/en/stable/stats/index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Astrostatistics Tools (astropy.stats)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9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045FAD-2B67-66BE-4CD0-CF554A2B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25563"/>
            <a:ext cx="7772400" cy="190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438F4-E7B1-810D-8D20-9EEFE716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540407"/>
            <a:ext cx="7772400" cy="1287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3B60F-E1BF-1A8B-DC40-5A238FC1C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5135280"/>
            <a:ext cx="7772400" cy="84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9534E-EF5C-A3BC-621B-80AE7DD20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6107293"/>
            <a:ext cx="7772400" cy="6536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DD8A33-083C-393E-8E3B-1D10AB92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astropy.units</a:t>
            </a:r>
            <a:endParaRPr lang="en-US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306F0-512C-99E3-499F-DB1030F6D637}"/>
              </a:ext>
            </a:extLst>
          </p:cNvPr>
          <p:cNvSpPr txBox="1"/>
          <p:nvPr/>
        </p:nvSpPr>
        <p:spPr>
          <a:xfrm>
            <a:off x="344384" y="1325563"/>
            <a:ext cx="368135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handles defining, converting between, and performing arithmetic with physical quantities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also handles logarithmic units such as magnitude and decibel.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Quantity objects</a:t>
            </a:r>
            <a:r>
              <a:rPr lang="en-US" sz="2800" dirty="0"/>
              <a:t>: the combination of a value and a unit.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4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8C1797-171E-9790-45BE-3650DC64C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68451"/>
              </p:ext>
            </p:extLst>
          </p:nvPr>
        </p:nvGraphicFramePr>
        <p:xfrm>
          <a:off x="360948" y="481119"/>
          <a:ext cx="5354054" cy="5530356"/>
        </p:xfrm>
        <a:graphic>
          <a:graphicData uri="http://schemas.openxmlformats.org/drawingml/2006/table">
            <a:tbl>
              <a:tblPr/>
              <a:tblGrid>
                <a:gridCol w="1482727">
                  <a:extLst>
                    <a:ext uri="{9D8B030D-6E8A-4147-A177-3AD203B41FA5}">
                      <a16:colId xmlns:a16="http://schemas.microsoft.com/office/drawing/2014/main" val="4219110604"/>
                    </a:ext>
                  </a:extLst>
                </a:gridCol>
                <a:gridCol w="3871327">
                  <a:extLst>
                    <a:ext uri="{9D8B030D-6E8A-4147-A177-3AD203B41FA5}">
                      <a16:colId xmlns:a16="http://schemas.microsoft.com/office/drawing/2014/main" val="2523308875"/>
                    </a:ext>
                  </a:extLst>
                </a:gridCol>
              </a:tblGrid>
              <a:tr h="16420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Unit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Description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84634"/>
                  </a:ext>
                </a:extLst>
              </a:tr>
              <a:tr h="16420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>
                          <a:effectLst/>
                        </a:rPr>
                        <a:t>adu</a:t>
                      </a:r>
                      <a:endParaRPr lang="en-US" sz="2400" b="0" dirty="0">
                        <a:effectLst/>
                      </a:endParaRP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>
                          <a:effectLst/>
                        </a:rPr>
                        <a:t>adu</a:t>
                      </a:r>
                      <a:endParaRPr lang="en-US" sz="2400" b="0" dirty="0">
                        <a:effectLst/>
                      </a:endParaRP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755276"/>
                  </a:ext>
                </a:extLst>
              </a:tr>
              <a:tr h="694284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AU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astronomical unit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168465"/>
                  </a:ext>
                </a:extLst>
              </a:tr>
              <a:tr h="16420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beam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beam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34484"/>
                  </a:ext>
                </a:extLst>
              </a:tr>
              <a:tr h="16420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bin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bin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070436"/>
                  </a:ext>
                </a:extLst>
              </a:tr>
              <a:tr h="22616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>
                          <a:effectLst/>
                        </a:rPr>
                        <a:t>chan</a:t>
                      </a:r>
                      <a:endParaRPr lang="en-US" sz="2400" b="0" dirty="0">
                        <a:effectLst/>
                      </a:endParaRP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>
                          <a:effectLst/>
                        </a:rPr>
                        <a:t>chan</a:t>
                      </a:r>
                      <a:endParaRPr lang="en-US" sz="2400" b="0" dirty="0">
                        <a:effectLst/>
                      </a:endParaRP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72508"/>
                  </a:ext>
                </a:extLst>
              </a:tr>
              <a:tr h="16420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ct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count (ct)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751468"/>
                  </a:ext>
                </a:extLst>
              </a:tr>
              <a:tr h="16420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DN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>
                          <a:effectLst/>
                        </a:rPr>
                        <a:t>dn</a:t>
                      </a:r>
                      <a:r>
                        <a:rPr lang="en-US" sz="2400" b="0" dirty="0">
                          <a:effectLst/>
                        </a:rPr>
                        <a:t> (DN)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63613"/>
                  </a:ext>
                </a:extLst>
              </a:tr>
              <a:tr h="317737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earthMass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Earth mass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85084"/>
                  </a:ext>
                </a:extLst>
              </a:tr>
              <a:tr h="16420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earthRad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Earth radius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436701"/>
                  </a:ext>
                </a:extLst>
              </a:tr>
              <a:tr h="16420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electron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Number of electrons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17131"/>
                  </a:ext>
                </a:extLst>
              </a:tr>
              <a:tr h="317737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jupiterMass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Jupiter mass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703754"/>
                  </a:ext>
                </a:extLst>
              </a:tr>
              <a:tr h="317737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>
                          <a:effectLst/>
                        </a:rPr>
                        <a:t>jupiterRad</a:t>
                      </a:r>
                      <a:endParaRPr lang="en-US" sz="2400" b="0" dirty="0">
                        <a:effectLst/>
                      </a:endParaRP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Jupiter radius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7291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4DF98C-4254-635A-D990-959329F74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86731"/>
              </p:ext>
            </p:extLst>
          </p:nvPr>
        </p:nvGraphicFramePr>
        <p:xfrm>
          <a:off x="5715002" y="846525"/>
          <a:ext cx="6051882" cy="4921288"/>
        </p:xfrm>
        <a:graphic>
          <a:graphicData uri="http://schemas.openxmlformats.org/drawingml/2006/table">
            <a:tbl>
              <a:tblPr/>
              <a:tblGrid>
                <a:gridCol w="1675980">
                  <a:extLst>
                    <a:ext uri="{9D8B030D-6E8A-4147-A177-3AD203B41FA5}">
                      <a16:colId xmlns:a16="http://schemas.microsoft.com/office/drawing/2014/main" val="2778835951"/>
                    </a:ext>
                  </a:extLst>
                </a:gridCol>
                <a:gridCol w="4375902">
                  <a:extLst>
                    <a:ext uri="{9D8B030D-6E8A-4147-A177-3AD203B41FA5}">
                      <a16:colId xmlns:a16="http://schemas.microsoft.com/office/drawing/2014/main" val="1756126457"/>
                    </a:ext>
                  </a:extLst>
                </a:gridCol>
              </a:tblGrid>
              <a:tr h="317737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Jy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Jansky: spectral flux density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352985"/>
                  </a:ext>
                </a:extLst>
              </a:tr>
              <a:tr h="252997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lsec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Light second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7974"/>
                  </a:ext>
                </a:extLst>
              </a:tr>
              <a:tr h="317737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lyr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Light year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992339"/>
                  </a:ext>
                </a:extLst>
              </a:tr>
              <a:tr h="471274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pc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parsec: approximately 3.26 light-years.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395552"/>
                  </a:ext>
                </a:extLst>
              </a:tr>
              <a:tr h="16420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ph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photon (</a:t>
                      </a:r>
                      <a:r>
                        <a:rPr lang="en-US" sz="2400" b="0" dirty="0" err="1">
                          <a:effectLst/>
                        </a:rPr>
                        <a:t>ph</a:t>
                      </a:r>
                      <a:r>
                        <a:rPr lang="en-US" sz="2400" b="0" dirty="0">
                          <a:effectLst/>
                        </a:rPr>
                        <a:t>)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578887"/>
                  </a:ext>
                </a:extLst>
              </a:tr>
              <a:tr h="471274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R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Rayleigh: photon flux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765882"/>
                  </a:ext>
                </a:extLst>
              </a:tr>
              <a:tr h="624811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Ry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Rydberg: Energy of a photon whose wavenumber is the Rydberg constant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7096"/>
                  </a:ext>
                </a:extLst>
              </a:tr>
              <a:tr h="317737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solLum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Solar luminance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85103"/>
                  </a:ext>
                </a:extLst>
              </a:tr>
              <a:tr h="317737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solMass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effectLst/>
                        </a:rPr>
                        <a:t>Solar mass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509250"/>
                  </a:ext>
                </a:extLst>
              </a:tr>
              <a:tr h="317737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>
                          <a:effectLst/>
                        </a:rPr>
                        <a:t>solRad</a:t>
                      </a:r>
                      <a:endParaRPr lang="en-US" sz="2400" b="0" dirty="0">
                        <a:effectLst/>
                      </a:endParaRP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effectLst/>
                        </a:rPr>
                        <a:t>Solar radius</a:t>
                      </a:r>
                    </a:p>
                  </a:txBody>
                  <a:tcPr marL="16913" marR="27061" marT="3383" marB="33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41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794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A4EA73D-F37E-5A51-9CFF-F88CE6F17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001358"/>
              </p:ext>
            </p:extLst>
          </p:nvPr>
        </p:nvGraphicFramePr>
        <p:xfrm>
          <a:off x="0" y="0"/>
          <a:ext cx="12192001" cy="6857993"/>
        </p:xfrm>
        <a:graphic>
          <a:graphicData uri="http://schemas.openxmlformats.org/drawingml/2006/table">
            <a:tbl>
              <a:tblPr firstCol="1"/>
              <a:tblGrid>
                <a:gridCol w="2779775">
                  <a:extLst>
                    <a:ext uri="{9D8B030D-6E8A-4147-A177-3AD203B41FA5}">
                      <a16:colId xmlns:a16="http://schemas.microsoft.com/office/drawing/2014/main" val="290271905"/>
                    </a:ext>
                  </a:extLst>
                </a:gridCol>
                <a:gridCol w="2779775">
                  <a:extLst>
                    <a:ext uri="{9D8B030D-6E8A-4147-A177-3AD203B41FA5}">
                      <a16:colId xmlns:a16="http://schemas.microsoft.com/office/drawing/2014/main" val="2503413867"/>
                    </a:ext>
                  </a:extLst>
                </a:gridCol>
                <a:gridCol w="2779775">
                  <a:extLst>
                    <a:ext uri="{9D8B030D-6E8A-4147-A177-3AD203B41FA5}">
                      <a16:colId xmlns:a16="http://schemas.microsoft.com/office/drawing/2014/main" val="945913045"/>
                    </a:ext>
                  </a:extLst>
                </a:gridCol>
                <a:gridCol w="3852676">
                  <a:extLst>
                    <a:ext uri="{9D8B030D-6E8A-4147-A177-3AD203B41FA5}">
                      <a16:colId xmlns:a16="http://schemas.microsoft.com/office/drawing/2014/main" val="4131275314"/>
                    </a:ext>
                  </a:extLst>
                </a:gridCol>
              </a:tblGrid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G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6.6743e-11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m3 / (kg s2)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GRAVITATIONAL CONSTANT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10655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N_A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6.02214076e+23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1 / (mol)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AVOGADRO’S NUMBER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639966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R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8.31446262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J / (K mol)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GAS CONSTANT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463412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Ryd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10973731.6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1 / (m)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RYDBERG CONSTANT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788040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a0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5.29177211e-11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m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BOHR RADIUS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443171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alpha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0.00729735257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b="1">
                        <a:effectLst/>
                      </a:endParaRP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FINE-STRUCTURE CONSTANT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301212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atm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101325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Pa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STANDARD ATMOSPHERE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529436"/>
                  </a:ext>
                </a:extLst>
              </a:tr>
              <a:tr h="505126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>
                          <a:effectLst/>
                        </a:rPr>
                        <a:t>b_wien</a:t>
                      </a:r>
                      <a:endParaRPr lang="en-US" sz="1600" b="1" dirty="0">
                        <a:effectLst/>
                      </a:endParaRP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0.00289777196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m K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WIEN WAVELENGTH DISPLACEMENT LAW CONSTANT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385589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c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299792458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m / (s)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SPEED OF LIGHT IN VACUUM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76701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e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1.60217663e-19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C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ELECTRON CHARGE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37039"/>
                  </a:ext>
                </a:extLst>
              </a:tr>
              <a:tr h="394815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eps0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8.85418781e-12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F/m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VACUUM ELECTRIC PERMITTIVITY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002569"/>
                  </a:ext>
                </a:extLst>
              </a:tr>
              <a:tr h="394815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g0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9.80665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m / s2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STANDARD ACCELERATION OF GRAVITY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835374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h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6.62607015e-34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J s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PLANCK CONSTANT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52394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hbar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1.05457182e-34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J s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REDUCED PLANCK CONSTANT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966316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k_B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1.380649e-23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J / (K)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BOLTZMANN CONSTANT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200567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m_e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9.1093837e-31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kg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ELECTRON MASS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93523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m_n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1.6749275e-27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kg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NEUTRON MASS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22051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m_p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1.67262192e-27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kg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PROTON MASS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486223"/>
                  </a:ext>
                </a:extLst>
              </a:tr>
              <a:tr h="394815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mu0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1.25663706e-06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N/A2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VACUUM MAGNETIC PERMEABILITY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94898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muB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9.27401008e-24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J/T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BOHR MAGNETON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038664"/>
                  </a:ext>
                </a:extLst>
              </a:tr>
              <a:tr h="394815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sigma_T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6.65245873e-29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m2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THOMSON SCATTERING CROSS-SECTION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70980"/>
                  </a:ext>
                </a:extLst>
              </a:tr>
              <a:tr h="394815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effectLst/>
                        </a:rPr>
                        <a:t>sigma_sb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effectLst/>
                        </a:rPr>
                        <a:t>5.67037442e-08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W / (K4 m2)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STEFAN-BOLTZMANN CONSTANT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004983"/>
                  </a:ext>
                </a:extLst>
              </a:tr>
              <a:tr h="257576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u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1.66053907e-27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effectLst/>
                        </a:rPr>
                        <a:t>kg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effectLst/>
                        </a:rPr>
                        <a:t>ATOMIC MASS</a:t>
                      </a:r>
                    </a:p>
                  </a:txBody>
                  <a:tcPr marL="24690" marR="39504" marT="4938" marB="4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7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42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64CDE-9E23-73EF-41F4-9E869DAB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F0CA8E-B7EE-7692-D978-80191B059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075907"/>
              </p:ext>
            </p:extLst>
          </p:nvPr>
        </p:nvGraphicFramePr>
        <p:xfrm>
          <a:off x="0" y="0"/>
          <a:ext cx="12192000" cy="6857998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16442105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289685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0005595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25934664"/>
                    </a:ext>
                  </a:extLst>
                </a:gridCol>
              </a:tblGrid>
              <a:tr h="67695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effectLst/>
                        </a:rPr>
                        <a:t>GM_earth</a:t>
                      </a:r>
                      <a:endParaRPr lang="en-US" sz="1400" b="1" dirty="0">
                        <a:effectLst/>
                      </a:endParaRP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3.986004e+14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m3 / (s2)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NOMINAL EARTH MASS PARAMETER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201054"/>
                  </a:ext>
                </a:extLst>
              </a:tr>
              <a:tr h="67695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effectLst/>
                        </a:rPr>
                        <a:t>GM_jup</a:t>
                      </a:r>
                      <a:endParaRPr lang="en-US" sz="1400" b="1" dirty="0">
                        <a:effectLst/>
                      </a:endParaRP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1.2668653e+17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m3 / (s2)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NOMINAL JUPITER MASS PARAMETER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83528"/>
                  </a:ext>
                </a:extLst>
              </a:tr>
              <a:tr h="67695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effectLst/>
                        </a:rPr>
                        <a:t>GM_sun</a:t>
                      </a:r>
                      <a:endParaRPr lang="en-US" sz="1400" b="1" dirty="0">
                        <a:effectLst/>
                      </a:endParaRP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1.3271244e+20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m3 / (s2)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NOMINAL SOLAR MASS PARAMETER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515917"/>
                  </a:ext>
                </a:extLst>
              </a:tr>
              <a:tr h="67695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L_bol0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3.0128e+28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W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LUMINOSITY FOR ABSOLUTE BOLOMETRIC MAGNITUDE 0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43106"/>
                  </a:ext>
                </a:extLst>
              </a:tr>
              <a:tr h="34953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effectLst/>
                        </a:rPr>
                        <a:t>L_sun</a:t>
                      </a:r>
                      <a:endParaRPr lang="en-US" sz="1400" b="1" dirty="0">
                        <a:effectLst/>
                      </a:endParaRP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3.828e+26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</a:rPr>
                        <a:t>W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NOMINAL SOLAR LUMINOSITY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426384"/>
                  </a:ext>
                </a:extLst>
              </a:tr>
              <a:tr h="34953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effectLst/>
                        </a:rPr>
                        <a:t>M_earth</a:t>
                      </a:r>
                      <a:endParaRPr lang="en-US" sz="1400" b="1" dirty="0">
                        <a:effectLst/>
                      </a:endParaRP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5.97216787e+24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kg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EARTH MASS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606856"/>
                  </a:ext>
                </a:extLst>
              </a:tr>
              <a:tr h="34953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effectLst/>
                        </a:rPr>
                        <a:t>M_jup</a:t>
                      </a:r>
                      <a:endParaRPr lang="en-US" sz="1400" b="1" dirty="0">
                        <a:effectLst/>
                      </a:endParaRP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1.8981246e+27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kg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JUPITER MASS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198217"/>
                  </a:ext>
                </a:extLst>
              </a:tr>
              <a:tr h="34953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effectLst/>
                        </a:rPr>
                        <a:t>M_sun</a:t>
                      </a:r>
                      <a:endParaRPr lang="en-US" sz="1400" b="1" dirty="0">
                        <a:effectLst/>
                      </a:endParaRP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1.98840987e+30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</a:rPr>
                        <a:t>kg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SOLAR MASS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77626"/>
                  </a:ext>
                </a:extLst>
              </a:tr>
              <a:tr h="67695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effectLst/>
                        </a:rPr>
                        <a:t>R_earth</a:t>
                      </a:r>
                      <a:endParaRPr lang="en-US" sz="1400" b="1" dirty="0">
                        <a:effectLst/>
                      </a:endParaRP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6378100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m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NOMINAL EARTH EQUATORIAL RADIUS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180419"/>
                  </a:ext>
                </a:extLst>
              </a:tr>
              <a:tr h="67695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effectLst/>
                        </a:rPr>
                        <a:t>R_jup</a:t>
                      </a:r>
                      <a:endParaRPr lang="en-US" sz="1400" b="1" dirty="0">
                        <a:effectLst/>
                      </a:endParaRP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71492000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m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NOMINAL JUPITER EQUATORIAL RADIUS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25006"/>
                  </a:ext>
                </a:extLst>
              </a:tr>
              <a:tr h="34953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effectLst/>
                        </a:rPr>
                        <a:t>R_sun</a:t>
                      </a:r>
                      <a:endParaRPr lang="en-US" sz="1400" b="1" dirty="0">
                        <a:effectLst/>
                      </a:endParaRP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695700000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m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NOMINAL SOLAR RADIUS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36194"/>
                  </a:ext>
                </a:extLst>
              </a:tr>
              <a:tr h="34953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au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1.49597871e+11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m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ASTRONOMICAL UNIT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219236"/>
                  </a:ext>
                </a:extLst>
              </a:tr>
              <a:tr h="34953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kpc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effectLst/>
                        </a:rPr>
                        <a:t>3.08567758e+19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m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KILOPARSEC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850406"/>
                  </a:ext>
                </a:extLst>
              </a:tr>
              <a:tr h="34953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pc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3.08567758e+16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m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</a:rPr>
                        <a:t>PARSEC</a:t>
                      </a:r>
                    </a:p>
                  </a:txBody>
                  <a:tcPr marL="36021" marR="57634" marT="7204" marB="7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51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70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1F39-17D7-A5C3-0090-1AFEE8CA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96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astropy.coordinates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28BAA-67B2-6683-4F21-AB550368A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746" y="1447792"/>
            <a:ext cx="3904994" cy="5238016"/>
          </a:xfrm>
        </p:spPr>
        <p:txBody>
          <a:bodyPr>
            <a:noAutofit/>
          </a:bodyPr>
          <a:lstStyle/>
          <a:p>
            <a:r>
              <a:rPr lang="en-US" dirty="0"/>
              <a:t>classes for representing a variety of celestial/spatial coordinates and their velocity components</a:t>
            </a:r>
          </a:p>
          <a:p>
            <a:r>
              <a:rPr lang="en-US" dirty="0"/>
              <a:t> </a:t>
            </a:r>
            <a:r>
              <a:rPr lang="en-US" dirty="0">
                <a:hlinkClick r:id="rId2" tooltip="astropy.coordinates.SkyCoo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SkyCoord</a:t>
            </a:r>
            <a:r>
              <a:rPr lang="en-US" dirty="0"/>
              <a:t> objects are instantiated by passing in positions with specified units and a coordinate frame (default: ICRS)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3BDB1-2383-2B61-5BEE-E9118B15C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791171"/>
            <a:ext cx="7772400" cy="853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9F513-13D9-C930-64F3-D5E23A5C2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211781"/>
            <a:ext cx="7772400" cy="29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8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C8942-3D11-57B8-5746-B4D7E589D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36" y="1092530"/>
            <a:ext cx="3871356" cy="5084433"/>
          </a:xfrm>
        </p:spPr>
        <p:txBody>
          <a:bodyPr/>
          <a:lstStyle/>
          <a:p>
            <a:endParaRPr lang="en-US" b="0" i="0" dirty="0">
              <a:solidFill>
                <a:srgbClr val="40404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/>
              <a:t>tools for converting between systems in a uniform way.</a:t>
            </a:r>
          </a:p>
          <a:p>
            <a:r>
              <a:rPr lang="en-US" dirty="0"/>
              <a:t>on-sky and 3D separations between two coordinates can be computed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FBFDE-755E-60DF-36A9-8B2EA9E3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890438"/>
            <a:ext cx="7772400" cy="1055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AD8E0-86EE-30AF-6B20-59E6FC319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826291"/>
            <a:ext cx="7772400" cy="1066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7ECB2-4EE7-0F91-B482-8CA4C050E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965503"/>
            <a:ext cx="7772400" cy="10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32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1089</Words>
  <Application>Microsoft Macintosh PowerPoint</Application>
  <PresentationFormat>Widescreen</PresentationFormat>
  <Paragraphs>288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Office Theme</vt:lpstr>
      <vt:lpstr>Use Cases of Anaconda</vt:lpstr>
      <vt:lpstr>scipy</vt:lpstr>
      <vt:lpstr>astropy</vt:lpstr>
      <vt:lpstr>astropy.units</vt:lpstr>
      <vt:lpstr>PowerPoint Presentation</vt:lpstr>
      <vt:lpstr>PowerPoint Presentation</vt:lpstr>
      <vt:lpstr>PowerPoint Presentation</vt:lpstr>
      <vt:lpstr>astropy.coordinates</vt:lpstr>
      <vt:lpstr>PowerPoint Presentation</vt:lpstr>
      <vt:lpstr>astropy.wcs</vt:lpstr>
      <vt:lpstr>astropy.table</vt:lpstr>
      <vt:lpstr>astropy.io.fits</vt:lpstr>
      <vt:lpstr>astropy.timeseries</vt:lpstr>
      <vt:lpstr>PowerPoint Presentation</vt:lpstr>
      <vt:lpstr>astropy.cosmology</vt:lpstr>
      <vt:lpstr>PowerPoint Presentation</vt:lpstr>
      <vt:lpstr>astropy.stats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Scipy, Astropy, Numpy</dc:title>
  <dc:creator>Bhattacharyya, Joy</dc:creator>
  <cp:lastModifiedBy>Johnson, James</cp:lastModifiedBy>
  <cp:revision>4</cp:revision>
  <dcterms:created xsi:type="dcterms:W3CDTF">2022-09-16T20:22:28Z</dcterms:created>
  <dcterms:modified xsi:type="dcterms:W3CDTF">2023-05-17T14:26:10Z</dcterms:modified>
</cp:coreProperties>
</file>